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3" r:id="rId4"/>
    <p:sldId id="269" r:id="rId5"/>
    <p:sldId id="267" r:id="rId6"/>
    <p:sldId id="268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B3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47"/>
    <p:restoredTop sz="94653"/>
  </p:normalViewPr>
  <p:slideViewPr>
    <p:cSldViewPr snapToGrid="0" snapToObjects="1">
      <p:cViewPr>
        <p:scale>
          <a:sx n="87" d="100"/>
          <a:sy n="87" d="100"/>
        </p:scale>
        <p:origin x="424" y="664"/>
      </p:cViewPr>
      <p:guideLst>
        <p:guide orient="horz" pos="218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9A75A7-3232-4042-9100-246ABBB1258F}" type="datetimeFigureOut">
              <a:rPr lang="en-US" smtClean="0"/>
              <a:t>9/24/26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B7F97-4B90-BB45-AB1F-0DDB5E8CF2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179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EB7F97-4B90-BB45-AB1F-0DDB5E8CF20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227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B737BCA-EA7D-EF92-D1C0-DDD37E7EE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59109" y="63087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1DEEB8A-FFAF-894A-593E-FBC0A252A6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0413" y="6308724"/>
            <a:ext cx="5806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b="1" dirty="0">
                <a:latin typeface="Roboto Black" panose="02000000000000000000" pitchFamily="2" charset="0"/>
                <a:ea typeface="Roboto Black" panose="02000000000000000000" pitchFamily="2" charset="0"/>
              </a:rPr>
              <a:t>903-292-0525   |   TejasRanchFence.com </a:t>
            </a:r>
          </a:p>
          <a:p>
            <a:r>
              <a:rPr lang="en-US" dirty="0"/>
              <a:t>© 2026. Tejas Ranch &amp; Game Fence.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F8F4858-937A-703B-A2B2-BC7B7BD9A1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59109" y="63087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675403D3-9569-BA83-9418-32687DAF1B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0413" y="6308724"/>
            <a:ext cx="5806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b="1" dirty="0">
                <a:latin typeface="Roboto Black" panose="02000000000000000000" pitchFamily="2" charset="0"/>
                <a:ea typeface="Roboto Black" panose="02000000000000000000" pitchFamily="2" charset="0"/>
              </a:rPr>
              <a:t>903-292-0525   |   TejasRanchFence.com </a:t>
            </a:r>
          </a:p>
          <a:p>
            <a:r>
              <a:rPr lang="en-US" dirty="0"/>
              <a:t>© 2026. Tejas Ranch &amp; Game Fence.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9774AA4-292D-EC4B-4AC0-C84710FC0C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59109" y="63087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4B9E785-97DB-353B-B3E3-ECB8F4DE72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0413" y="6308724"/>
            <a:ext cx="5806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b="1" dirty="0">
                <a:latin typeface="Roboto Black" panose="02000000000000000000" pitchFamily="2" charset="0"/>
                <a:ea typeface="Roboto Black" panose="02000000000000000000" pitchFamily="2" charset="0"/>
              </a:rPr>
              <a:t>903-292-0525   |   TejasRanchFence.com </a:t>
            </a:r>
          </a:p>
          <a:p>
            <a:r>
              <a:rPr lang="en-US" dirty="0"/>
              <a:t>© 2026. Tejas Ranch &amp; Game Fence.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4E04A82-D8A5-68F8-F773-B2BC8A925C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59109" y="63087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9C156388-21B1-1DAC-7B2D-B3FB6FF998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0413" y="6308724"/>
            <a:ext cx="5806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b="1" dirty="0">
                <a:latin typeface="Roboto Black" panose="02000000000000000000" pitchFamily="2" charset="0"/>
                <a:ea typeface="Roboto Black" panose="02000000000000000000" pitchFamily="2" charset="0"/>
              </a:rPr>
              <a:t>903-292-0525   |   TejasRanchFence.com </a:t>
            </a:r>
          </a:p>
          <a:p>
            <a:r>
              <a:rPr lang="en-US" dirty="0"/>
              <a:t>© 2026. Tejas Ranch &amp; Game Fence.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5FC4A084-8F13-1854-9B29-CB8DF8B4D0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859109" y="63087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3A154B-BE53-2414-4FF7-84BE6209F59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880413" y="6308724"/>
            <a:ext cx="5806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b="1" dirty="0">
                <a:latin typeface="Roboto Black" panose="02000000000000000000" pitchFamily="2" charset="0"/>
                <a:ea typeface="Roboto Black" panose="02000000000000000000" pitchFamily="2" charset="0"/>
              </a:rPr>
              <a:t>903-292-0525   |   TejasRanchFence.com </a:t>
            </a:r>
          </a:p>
          <a:p>
            <a:r>
              <a:rPr lang="en-US" dirty="0"/>
              <a:t>© 2026. Tejas Ranch &amp; Game Fence.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A60B28C-A956-0129-A4FF-790CDB21D6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59109" y="63087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2FE4958-864C-908B-29C9-6141DD7ECA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0413" y="6308724"/>
            <a:ext cx="5806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b="1" dirty="0">
                <a:latin typeface="Roboto Black" panose="02000000000000000000" pitchFamily="2" charset="0"/>
                <a:ea typeface="Roboto Black" panose="02000000000000000000" pitchFamily="2" charset="0"/>
              </a:rPr>
              <a:t>903-292-0525   |   TejasRanchFence.com </a:t>
            </a:r>
          </a:p>
          <a:p>
            <a:r>
              <a:rPr lang="en-US" dirty="0"/>
              <a:t>© 2026. Tejas Ranch &amp; Game Fence.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0264B4C-5B5E-EC47-DF0D-F36FE8BB04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59109" y="63087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A42654E-2AC2-1C3C-9B36-A5D6310639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0413" y="6308724"/>
            <a:ext cx="5806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b="1" dirty="0">
                <a:latin typeface="Roboto Black" panose="02000000000000000000" pitchFamily="2" charset="0"/>
                <a:ea typeface="Roboto Black" panose="02000000000000000000" pitchFamily="2" charset="0"/>
              </a:rPr>
              <a:t>903-292-0525   |   TejasRanchFence.com </a:t>
            </a:r>
          </a:p>
          <a:p>
            <a:r>
              <a:rPr lang="en-US" dirty="0"/>
              <a:t>© 2026. Tejas Ranch &amp; Game Fence.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716E43F-40A9-8EA1-D02F-F408DC2928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59109" y="63087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B73BFDE-9F67-2539-A9B3-66BE024F0D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0413" y="6308724"/>
            <a:ext cx="5806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b="1" dirty="0">
                <a:latin typeface="Roboto Black" panose="02000000000000000000" pitchFamily="2" charset="0"/>
                <a:ea typeface="Roboto Black" panose="02000000000000000000" pitchFamily="2" charset="0"/>
              </a:rPr>
              <a:t>903-292-0525   |   TejasRanchFence.com </a:t>
            </a:r>
          </a:p>
          <a:p>
            <a:r>
              <a:rPr lang="en-US" dirty="0"/>
              <a:t>© 2026. Tejas Ranch &amp; Game Fence.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D70C589-CDC0-78C7-DA75-4A22ED9440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59109" y="63087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2155ECAD-972B-4B73-1309-0D74078326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0413" y="6308724"/>
            <a:ext cx="5806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b="1" dirty="0">
                <a:latin typeface="Roboto Black" panose="02000000000000000000" pitchFamily="2" charset="0"/>
                <a:ea typeface="Roboto Black" panose="02000000000000000000" pitchFamily="2" charset="0"/>
              </a:rPr>
              <a:t>903-292-0525   |   TejasRanchFence.com </a:t>
            </a:r>
          </a:p>
          <a:p>
            <a:r>
              <a:rPr lang="en-US" dirty="0"/>
              <a:t>© 2026. Tejas Ranch &amp; Game Fence.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9/25/26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E825324-1990-EC83-5095-CAC59BF116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0413" y="6308724"/>
            <a:ext cx="5806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b="1" dirty="0">
                <a:latin typeface="Roboto Black" panose="02000000000000000000" pitchFamily="2" charset="0"/>
                <a:ea typeface="Roboto Black" panose="02000000000000000000" pitchFamily="2" charset="0"/>
              </a:rPr>
              <a:t>903-292-0525   |   TejasRanchFence.com </a:t>
            </a:r>
          </a:p>
          <a:p>
            <a:r>
              <a:rPr lang="en-US" dirty="0"/>
              <a:t>© 2026. Tejas Ranch &amp; Game Fence.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9/25/26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F51E337-E018-45FD-AD2B-2E754ECE6F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0413" y="6308724"/>
            <a:ext cx="5806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b="1" dirty="0">
                <a:latin typeface="Roboto Black" panose="02000000000000000000" pitchFamily="2" charset="0"/>
                <a:ea typeface="Roboto Black" panose="02000000000000000000" pitchFamily="2" charset="0"/>
              </a:rPr>
              <a:t>903-292-0525   |   TejasRanchFence.com </a:t>
            </a:r>
          </a:p>
          <a:p>
            <a:r>
              <a:rPr lang="en-US" dirty="0"/>
              <a:t>© 2026. Tejas Ranch &amp; Game Fence.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surface with cracks&#10;&#10;Description automatically generated">
            <a:extLst>
              <a:ext uri="{FF2B5EF4-FFF2-40B4-BE49-F238E27FC236}">
                <a16:creationId xmlns:a16="http://schemas.microsoft.com/office/drawing/2014/main" id="{971843CE-FC13-E49F-C573-FF9772B376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t="84297" b="6419"/>
          <a:stretch/>
        </p:blipFill>
        <p:spPr>
          <a:xfrm>
            <a:off x="-7506" y="6126163"/>
            <a:ext cx="12199506" cy="73183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80413" y="6308724"/>
            <a:ext cx="5806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b="1" dirty="0">
                <a:latin typeface="Roboto Black" panose="02000000000000000000" pitchFamily="2" charset="0"/>
                <a:ea typeface="Roboto Black" panose="02000000000000000000" pitchFamily="2" charset="0"/>
              </a:rPr>
              <a:t>903-292-0525   |   TejasRanchFence.com </a:t>
            </a:r>
          </a:p>
          <a:p>
            <a:r>
              <a:rPr lang="en-US" dirty="0"/>
              <a:t>© 2026. Tejas Ranch &amp; Game Fence.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59109" y="63087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yellow and black logo&#10;&#10;Description automatically generated">
            <a:extLst>
              <a:ext uri="{FF2B5EF4-FFF2-40B4-BE49-F238E27FC236}">
                <a16:creationId xmlns:a16="http://schemas.microsoft.com/office/drawing/2014/main" id="{39A130BE-C850-BF92-1677-2B8B3D9E646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99291" y="6244046"/>
            <a:ext cx="1247181" cy="56410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4ACEF7A-F87B-293B-9F6E-D887A6A667B7}"/>
              </a:ext>
            </a:extLst>
          </p:cNvPr>
          <p:cNvSpPr/>
          <p:nvPr userDrawn="1"/>
        </p:nvSpPr>
        <p:spPr>
          <a:xfrm>
            <a:off x="-7506" y="3093460"/>
            <a:ext cx="12199506" cy="61220"/>
          </a:xfrm>
          <a:prstGeom prst="rect">
            <a:avLst/>
          </a:prstGeom>
          <a:solidFill>
            <a:srgbClr val="FCB3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FB31EB6-FAAB-B64F-1870-FE600EF67D7D}"/>
              </a:ext>
            </a:extLst>
          </p:cNvPr>
          <p:cNvSpPr/>
          <p:nvPr/>
        </p:nvSpPr>
        <p:spPr>
          <a:xfrm>
            <a:off x="0" y="-1911097"/>
            <a:ext cx="12161672" cy="880716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A black surface with cracks&#10;&#10;Description automatically generated">
            <a:extLst>
              <a:ext uri="{FF2B5EF4-FFF2-40B4-BE49-F238E27FC236}">
                <a16:creationId xmlns:a16="http://schemas.microsoft.com/office/drawing/2014/main" id="{4DBCAE0F-13C1-FA82-E09A-99165051E1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186" b="6418"/>
          <a:stretch/>
        </p:blipFill>
        <p:spPr>
          <a:xfrm>
            <a:off x="4314461" y="2409424"/>
            <a:ext cx="7877539" cy="44485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57174" y="5531662"/>
            <a:ext cx="6898037" cy="353943"/>
          </a:xfrm>
          <a:prstGeom prst="rect">
            <a:avLst/>
          </a:prstGeom>
          <a:solidFill>
            <a:srgbClr val="FCB315"/>
          </a:solidFill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F4AE16"/>
                </a:solidFill>
                <a:latin typeface="Arial"/>
              </a:defRPr>
            </a:pPr>
            <a:r>
              <a:rPr lang="en-US" sz="17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Oswald" pitchFamily="2" charset="77"/>
                <a:ea typeface="Roboto Medium" panose="02000000000000000000" pitchFamily="2" charset="0"/>
              </a:rPr>
              <a:t>FENCING | LAND CLEARING | PROPERTY IMPROVEMENTS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90531" y="6104150"/>
            <a:ext cx="55242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FFFFFF"/>
                </a:solidFill>
                <a:latin typeface="Arial"/>
              </a:defRPr>
            </a:pPr>
            <a:r>
              <a:rPr dirty="0">
                <a:solidFill>
                  <a:srgbClr val="FCB315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Jessica Bas</a:t>
            </a:r>
            <a:r>
              <a:rPr lang="en-US" dirty="0">
                <a:solidFill>
                  <a:srgbClr val="FCB315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s | </a:t>
            </a:r>
            <a:r>
              <a:rPr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Client Relations Manager</a:t>
            </a:r>
          </a:p>
        </p:txBody>
      </p:sp>
      <p:pic>
        <p:nvPicPr>
          <p:cNvPr id="12" name="Picture 11" descr="A yellow and black logo&#10;&#10;Description automatically generated">
            <a:extLst>
              <a:ext uri="{FF2B5EF4-FFF2-40B4-BE49-F238E27FC236}">
                <a16:creationId xmlns:a16="http://schemas.microsoft.com/office/drawing/2014/main" id="{B470C059-55FC-C4AE-650F-C6C72B5453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586" y="4576925"/>
            <a:ext cx="3440961" cy="155635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B0906AC-7710-0209-6DAA-B1D7BF82F467}"/>
              </a:ext>
            </a:extLst>
          </p:cNvPr>
          <p:cNvSpPr txBox="1"/>
          <p:nvPr/>
        </p:nvSpPr>
        <p:spPr>
          <a:xfrm>
            <a:off x="4690531" y="4138759"/>
            <a:ext cx="64183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760"/>
              </a:lnSpc>
              <a:defRPr sz="2000">
                <a:solidFill>
                  <a:srgbClr val="F4AE16"/>
                </a:solidFill>
                <a:latin typeface="Arial"/>
              </a:defRPr>
            </a:pPr>
            <a:r>
              <a:rPr lang="en-US" sz="4400" b="1" dirty="0">
                <a:solidFill>
                  <a:schemeClr val="bg1"/>
                </a:solidFill>
                <a:latin typeface="Oswald" pitchFamily="2" charset="77"/>
                <a:ea typeface="Roboto Black" panose="02000000000000000000" pitchFamily="2" charset="0"/>
              </a:rPr>
              <a:t>SERVING TEXAS</a:t>
            </a:r>
            <a:r>
              <a:rPr lang="en-US" sz="4400" b="1" dirty="0">
                <a:solidFill>
                  <a:schemeClr val="bg1"/>
                </a:solidFill>
                <a:latin typeface="Oswald" pitchFamily="2" charset="77"/>
                <a:ea typeface="Roboto Medium" panose="02000000000000000000" pitchFamily="2" charset="0"/>
              </a:rPr>
              <a:t> &amp; </a:t>
            </a:r>
            <a:br>
              <a:rPr lang="en-US" sz="4400" b="1" dirty="0">
                <a:solidFill>
                  <a:schemeClr val="bg1"/>
                </a:solidFill>
                <a:latin typeface="Oswald" pitchFamily="2" charset="77"/>
                <a:ea typeface="Roboto Medium" panose="02000000000000000000" pitchFamily="2" charset="0"/>
              </a:rPr>
            </a:br>
            <a:r>
              <a:rPr lang="en-US" sz="4400" b="1" dirty="0">
                <a:solidFill>
                  <a:schemeClr val="bg1"/>
                </a:solidFill>
                <a:latin typeface="Oswald" pitchFamily="2" charset="77"/>
                <a:ea typeface="Roboto Medium" panose="02000000000000000000" pitchFamily="2" charset="0"/>
              </a:rPr>
              <a:t>SURROUNDING STATES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62E8E3-89F4-3F15-B091-4FF53AA8F919}"/>
              </a:ext>
            </a:extLst>
          </p:cNvPr>
          <p:cNvSpPr/>
          <p:nvPr/>
        </p:nvSpPr>
        <p:spPr>
          <a:xfrm>
            <a:off x="-51692" y="3674192"/>
            <a:ext cx="12315295" cy="61220"/>
          </a:xfrm>
          <a:prstGeom prst="rect">
            <a:avLst/>
          </a:prstGeom>
          <a:solidFill>
            <a:srgbClr val="FCB3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 descr="A fence in the woods&#10;&#10;Description automatically generated">
            <a:extLst>
              <a:ext uri="{FF2B5EF4-FFF2-40B4-BE49-F238E27FC236}">
                <a16:creationId xmlns:a16="http://schemas.microsoft.com/office/drawing/2014/main" id="{FD7EEBC1-5D68-4817-971E-F11688EB3CA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4" t="22037" r="-94" b="9231"/>
          <a:stretch/>
        </p:blipFill>
        <p:spPr>
          <a:xfrm>
            <a:off x="-7506" y="-1923669"/>
            <a:ext cx="12199506" cy="559786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5406C09-3E47-3881-E117-3AB37896DA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13097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445789" y="537150"/>
            <a:ext cx="793037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05050"/>
                </a:solidFill>
                <a:latin typeface="Arial"/>
              </a:defRPr>
            </a:pPr>
            <a:r>
              <a:rPr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A professional resource for landowners, ranch managers, brokers and their clients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3A01B89A-1290-C194-F6DF-D543C858BE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59109" y="63087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FF6DA9-008F-8B48-92A6-B652298478BF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D14B06-94F6-B071-7DC1-FB8C30C3F98E}"/>
              </a:ext>
            </a:extLst>
          </p:cNvPr>
          <p:cNvSpPr txBox="1"/>
          <p:nvPr/>
        </p:nvSpPr>
        <p:spPr>
          <a:xfrm>
            <a:off x="1192045" y="1669696"/>
            <a:ext cx="293061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1414"/>
                </a:solidFill>
                <a:latin typeface="Arial"/>
              </a:defRPr>
            </a:pPr>
            <a:r>
              <a:rPr lang="en-US" sz="2400" dirty="0">
                <a:solidFill>
                  <a:srgbClr val="FCB315"/>
                </a:solidFill>
                <a:latin typeface="Oswald" pitchFamily="2" charset="77"/>
              </a:rPr>
              <a:t>Built Around the Land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2C8C5E-C533-D44B-38BC-533EBD348E33}"/>
              </a:ext>
            </a:extLst>
          </p:cNvPr>
          <p:cNvSpPr txBox="1"/>
          <p:nvPr/>
        </p:nvSpPr>
        <p:spPr>
          <a:xfrm>
            <a:off x="1210333" y="2131694"/>
            <a:ext cx="96673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Tejas helps landowners turn a vision for their property into a practical plan - from fencing and access to clearing and property improvements.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519D9A-DCD7-139F-8BD7-8C9114FF625C}"/>
              </a:ext>
            </a:extLst>
          </p:cNvPr>
          <p:cNvSpPr txBox="1"/>
          <p:nvPr/>
        </p:nvSpPr>
        <p:spPr>
          <a:xfrm>
            <a:off x="1173757" y="3016578"/>
            <a:ext cx="241925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1414"/>
                </a:solidFill>
                <a:latin typeface="Arial"/>
              </a:defRPr>
            </a:pPr>
            <a:r>
              <a:rPr lang="en-US" sz="2400" dirty="0">
                <a:solidFill>
                  <a:srgbClr val="FCB315"/>
                </a:solidFill>
                <a:latin typeface="Oswald" pitchFamily="2" charset="77"/>
              </a:rPr>
              <a:t>Experienced Team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40E0FA-A9B0-B2FE-E643-3F2220041536}"/>
              </a:ext>
            </a:extLst>
          </p:cNvPr>
          <p:cNvSpPr txBox="1"/>
          <p:nvPr/>
        </p:nvSpPr>
        <p:spPr>
          <a:xfrm>
            <a:off x="1192045" y="3478576"/>
            <a:ext cx="96673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Nearly 30 years of fencing experience, specialized equipment and crews prepared for large acreage and challenging terrain. Qualifying installations include a 20-year workmanship warranty.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19BD6C7-18CA-D2DD-E399-DF9A947975F2}"/>
              </a:ext>
            </a:extLst>
          </p:cNvPr>
          <p:cNvSpPr txBox="1"/>
          <p:nvPr/>
        </p:nvSpPr>
        <p:spPr>
          <a:xfrm>
            <a:off x="1210333" y="4504436"/>
            <a:ext cx="265810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1414"/>
                </a:solidFill>
                <a:latin typeface="Arial"/>
              </a:defRPr>
            </a:pPr>
            <a:r>
              <a:rPr lang="en-US" sz="2400" dirty="0">
                <a:solidFill>
                  <a:srgbClr val="FCB315"/>
                </a:solidFill>
                <a:latin typeface="Oswald" pitchFamily="2" charset="77"/>
              </a:rPr>
              <a:t>Broad Service Area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4BA20EB-E783-C90D-70F1-1C5E43770F5F}"/>
              </a:ext>
            </a:extLst>
          </p:cNvPr>
          <p:cNvSpPr txBox="1"/>
          <p:nvPr/>
        </p:nvSpPr>
        <p:spPr>
          <a:xfrm>
            <a:off x="1228621" y="4966434"/>
            <a:ext cx="96673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Based in Athens, Texas, with work throughout Texas and into surrounding states. Our website specifically highlights projects in East Texas, the Hill Country, Oklahoma and Northern Louisiana.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7BE0295-A74E-90A8-0BD5-3C12AA2C5F7C}"/>
              </a:ext>
            </a:extLst>
          </p:cNvPr>
          <p:cNvCxnSpPr/>
          <p:nvPr/>
        </p:nvCxnSpPr>
        <p:spPr>
          <a:xfrm>
            <a:off x="1228621" y="2849784"/>
            <a:ext cx="9630731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F1571EB-FFF7-16BD-383A-AD4897D24244}"/>
              </a:ext>
            </a:extLst>
          </p:cNvPr>
          <p:cNvCxnSpPr/>
          <p:nvPr/>
        </p:nvCxnSpPr>
        <p:spPr>
          <a:xfrm>
            <a:off x="1280634" y="4258970"/>
            <a:ext cx="9630731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4B1E62FD-347E-41EA-07B5-D612617A349B}"/>
              </a:ext>
            </a:extLst>
          </p:cNvPr>
          <p:cNvSpPr/>
          <p:nvPr/>
        </p:nvSpPr>
        <p:spPr>
          <a:xfrm>
            <a:off x="0" y="330579"/>
            <a:ext cx="3282846" cy="674556"/>
          </a:xfrm>
          <a:prstGeom prst="rect">
            <a:avLst/>
          </a:prstGeom>
          <a:solidFill>
            <a:srgbClr val="FCB3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4360" y="392442"/>
            <a:ext cx="256512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1414"/>
                </a:solidFill>
                <a:latin typeface="Arial"/>
              </a:defRPr>
            </a:pP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Oswald" pitchFamily="2" charset="77"/>
              </a:rPr>
              <a:t>WHO WE ARE</a:t>
            </a: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FD3D9471-754B-B1B1-D177-0B97875B02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0413" y="6308724"/>
            <a:ext cx="5806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b="1" dirty="0">
                <a:latin typeface="Roboto Black" panose="02000000000000000000" pitchFamily="2" charset="0"/>
                <a:ea typeface="Roboto Black" panose="02000000000000000000" pitchFamily="2" charset="0"/>
              </a:rPr>
              <a:t>903-292-0525   |   TejasRanchFence.com </a:t>
            </a:r>
          </a:p>
          <a:p>
            <a:r>
              <a:rPr lang="en-US" dirty="0"/>
              <a:t>© 2026. Tejas Ranch &amp; Game Fence. All rights reserved.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7C4B2-0E92-6BB3-A7D2-A4FD407E7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fence with barbed wire&#10;&#10;Description automatically generated">
            <a:extLst>
              <a:ext uri="{FF2B5EF4-FFF2-40B4-BE49-F238E27FC236}">
                <a16:creationId xmlns:a16="http://schemas.microsoft.com/office/drawing/2014/main" id="{DC5B0469-AA99-3A94-FA1D-C41BBE0C3B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6" t="4389" r="16" b="20181"/>
          <a:stretch/>
        </p:blipFill>
        <p:spPr>
          <a:xfrm>
            <a:off x="-1893" y="-1"/>
            <a:ext cx="12191999" cy="613097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A48F713-C1A1-8065-F1B8-17B9556B37D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130977"/>
          </a:xfrm>
          <a:prstGeom prst="rect">
            <a:avLst/>
          </a:prstGeom>
          <a:solidFill>
            <a:schemeClr val="tx1">
              <a:lumMod val="85000"/>
              <a:lumOff val="15000"/>
              <a:alpha val="70436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8DECD1-BFDF-309B-A541-5A23B404BC95}"/>
              </a:ext>
            </a:extLst>
          </p:cNvPr>
          <p:cNvSpPr/>
          <p:nvPr/>
        </p:nvSpPr>
        <p:spPr>
          <a:xfrm>
            <a:off x="4238312" y="1722760"/>
            <a:ext cx="3396929" cy="377954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047499-B1DB-4F78-F8DB-32EDC1583771}"/>
              </a:ext>
            </a:extLst>
          </p:cNvPr>
          <p:cNvSpPr/>
          <p:nvPr/>
        </p:nvSpPr>
        <p:spPr>
          <a:xfrm>
            <a:off x="7785940" y="1710163"/>
            <a:ext cx="3396929" cy="377954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FD1381-7072-ED72-36DD-20364EB2DA72}"/>
              </a:ext>
            </a:extLst>
          </p:cNvPr>
          <p:cNvSpPr txBox="1"/>
          <p:nvPr/>
        </p:nvSpPr>
        <p:spPr>
          <a:xfrm>
            <a:off x="5901267" y="375469"/>
            <a:ext cx="55170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One team for the improvements that make acreage more usable, marketable and ready for the next owner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0DCD5FD-7F94-3B70-8063-E749A23960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59109" y="63087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FF6DA9-008F-8B48-92A6-B652298478BF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CA3045-8E79-57EF-D6E7-DF1154C2B770}"/>
              </a:ext>
            </a:extLst>
          </p:cNvPr>
          <p:cNvSpPr txBox="1"/>
          <p:nvPr/>
        </p:nvSpPr>
        <p:spPr>
          <a:xfrm>
            <a:off x="4498946" y="2168494"/>
            <a:ext cx="190468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1414"/>
                </a:solidFill>
                <a:latin typeface="Arial"/>
              </a:defRPr>
            </a:pPr>
            <a:r>
              <a:rPr lang="en-US" sz="2400" dirty="0">
                <a:solidFill>
                  <a:srgbClr val="FCB315"/>
                </a:solidFill>
                <a:latin typeface="Oswald" pitchFamily="2" charset="77"/>
              </a:rPr>
              <a:t>Land Clearing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C67ED37-BFEB-7B9B-A62E-A2F9208948E3}"/>
              </a:ext>
            </a:extLst>
          </p:cNvPr>
          <p:cNvSpPr txBox="1"/>
          <p:nvPr/>
        </p:nvSpPr>
        <p:spPr>
          <a:xfrm>
            <a:off x="4451147" y="2827183"/>
            <a:ext cx="281239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FCB315"/>
              </a:buClr>
              <a:buFont typeface="Arial" panose="020B0604020202020204" pitchFamily="34" charset="0"/>
              <a:buChar char="•"/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Brush &amp; underbrush removal</a:t>
            </a:r>
          </a:p>
          <a:p>
            <a:pPr marL="285750" indent="-285750">
              <a:buClr>
                <a:srgbClr val="FCB315"/>
              </a:buClr>
              <a:buFont typeface="Arial" panose="020B0604020202020204" pitchFamily="34" charset="0"/>
              <a:buChar char="•"/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Fence right-of-way clearing</a:t>
            </a:r>
          </a:p>
          <a:p>
            <a:pPr marL="285750" indent="-285750">
              <a:buClr>
                <a:srgbClr val="FCB315"/>
              </a:buClr>
              <a:buFont typeface="Arial" panose="020B0604020202020204" pitchFamily="34" charset="0"/>
              <a:buChar char="•"/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Grazing preparation</a:t>
            </a:r>
          </a:p>
          <a:p>
            <a:pPr marL="285750" indent="-285750">
              <a:buClr>
                <a:srgbClr val="FCB315"/>
              </a:buClr>
              <a:buFont typeface="Arial" panose="020B0604020202020204" pitchFamily="34" charset="0"/>
              <a:buChar char="•"/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Trail &amp; access clearing</a:t>
            </a:r>
          </a:p>
          <a:p>
            <a:pPr marL="285750" indent="-285750">
              <a:buClr>
                <a:srgbClr val="FCB315"/>
              </a:buClr>
              <a:buFont typeface="Arial" panose="020B0604020202020204" pitchFamily="34" charset="0"/>
              <a:buChar char="•"/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Property preparation</a:t>
            </a:r>
          </a:p>
          <a:p>
            <a:pPr marL="285750" indent="-285750">
              <a:buClr>
                <a:srgbClr val="FCB315"/>
              </a:buClr>
              <a:buFont typeface="Arial" panose="020B0604020202020204" pitchFamily="34" charset="0"/>
              <a:buChar char="•"/>
              <a:defRPr sz="1300">
                <a:solidFill>
                  <a:srgbClr val="505050"/>
                </a:solidFill>
                <a:latin typeface="Arial"/>
              </a:defRPr>
            </a:pPr>
            <a:endParaRPr lang="en-US" sz="1600" dirty="0">
              <a:solidFill>
                <a:schemeClr val="bg1"/>
              </a:solidFill>
              <a:latin typeface="Roboto ExtraLight" panose="02000000000000000000" pitchFamily="2" charset="0"/>
              <a:ea typeface="Roboto ExtraLight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3A276E-625C-92A8-6785-16E69587B554}"/>
              </a:ext>
            </a:extLst>
          </p:cNvPr>
          <p:cNvSpPr txBox="1"/>
          <p:nvPr/>
        </p:nvSpPr>
        <p:spPr>
          <a:xfrm>
            <a:off x="8086101" y="1996186"/>
            <a:ext cx="2299027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1414"/>
                </a:solidFill>
                <a:latin typeface="Arial"/>
              </a:defRPr>
            </a:pPr>
            <a:r>
              <a:rPr lang="en-US" sz="2400" dirty="0">
                <a:solidFill>
                  <a:srgbClr val="FCB315"/>
                </a:solidFill>
                <a:latin typeface="Oswald" pitchFamily="2" charset="77"/>
              </a:rPr>
              <a:t>Custom Acreage </a:t>
            </a:r>
            <a:br>
              <a:rPr lang="en-US" sz="2400" dirty="0">
                <a:solidFill>
                  <a:srgbClr val="FCB315"/>
                </a:solidFill>
                <a:latin typeface="Oswald" pitchFamily="2" charset="77"/>
              </a:rPr>
            </a:br>
            <a:r>
              <a:rPr lang="en-US" sz="2400" dirty="0">
                <a:solidFill>
                  <a:srgbClr val="FCB315"/>
                </a:solidFill>
                <a:latin typeface="Oswald" pitchFamily="2" charset="77"/>
              </a:rPr>
              <a:t>Solutions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DE2645-294D-B3A0-57D4-FA5F648F6E8D}"/>
              </a:ext>
            </a:extLst>
          </p:cNvPr>
          <p:cNvSpPr txBox="1"/>
          <p:nvPr/>
        </p:nvSpPr>
        <p:spPr>
          <a:xfrm>
            <a:off x="8086100" y="2827183"/>
            <a:ext cx="309676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FCB315"/>
              </a:buClr>
              <a:buFont typeface="Arial" panose="020B0604020202020204" pitchFamily="34" charset="0"/>
              <a:buChar char="•"/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Custom ranch gates </a:t>
            </a:r>
            <a:b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</a:b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&amp; entries</a:t>
            </a:r>
          </a:p>
          <a:p>
            <a:pPr marL="285750" indent="-285750">
              <a:buClr>
                <a:srgbClr val="FCB315"/>
              </a:buClr>
              <a:buFont typeface="Arial" panose="020B0604020202020204" pitchFamily="34" charset="0"/>
              <a:buChar char="•"/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Trail systems &amp; </a:t>
            </a:r>
            <a:b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</a:b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access roads</a:t>
            </a:r>
          </a:p>
          <a:p>
            <a:pPr marL="285750" indent="-285750">
              <a:buClr>
                <a:srgbClr val="FCB315"/>
              </a:buClr>
              <a:buFont typeface="Arial" panose="020B0604020202020204" pitchFamily="34" charset="0"/>
              <a:buChar char="•"/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Recreational property setup</a:t>
            </a:r>
          </a:p>
          <a:p>
            <a:pPr marL="285750" indent="-285750">
              <a:buClr>
                <a:srgbClr val="FCB315"/>
              </a:buClr>
              <a:buFont typeface="Arial" panose="020B0604020202020204" pitchFamily="34" charset="0"/>
              <a:buChar char="•"/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Fence repair &amp; upgrades</a:t>
            </a:r>
          </a:p>
          <a:p>
            <a:pPr marL="285750" indent="-285750">
              <a:buClr>
                <a:srgbClr val="FCB315"/>
              </a:buClr>
              <a:buFont typeface="Arial" panose="020B0604020202020204" pitchFamily="34" charset="0"/>
              <a:buChar char="•"/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Custom acreage solutions</a:t>
            </a:r>
          </a:p>
          <a:p>
            <a:pPr marL="285750" indent="-285750">
              <a:buClr>
                <a:srgbClr val="FCB315"/>
              </a:buClr>
              <a:buFont typeface="Arial" panose="020B0604020202020204" pitchFamily="34" charset="0"/>
              <a:buChar char="•"/>
              <a:defRPr sz="1300">
                <a:solidFill>
                  <a:srgbClr val="505050"/>
                </a:solidFill>
                <a:latin typeface="Arial"/>
              </a:defRPr>
            </a:pPr>
            <a:endParaRPr lang="en-US" sz="1600" dirty="0">
              <a:solidFill>
                <a:schemeClr val="bg1"/>
              </a:solidFill>
              <a:latin typeface="Roboto ExtraLight" panose="02000000000000000000" pitchFamily="2" charset="0"/>
              <a:ea typeface="Roboto ExtraLight" panose="02000000000000000000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B783DE-C747-2045-D6F0-E5F88F1F07E7}"/>
              </a:ext>
            </a:extLst>
          </p:cNvPr>
          <p:cNvSpPr/>
          <p:nvPr/>
        </p:nvSpPr>
        <p:spPr>
          <a:xfrm>
            <a:off x="-1" y="330579"/>
            <a:ext cx="5687421" cy="674556"/>
          </a:xfrm>
          <a:prstGeom prst="rect">
            <a:avLst/>
          </a:prstGeom>
          <a:solidFill>
            <a:srgbClr val="FCB3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0012C2-1FDF-2FA2-88E8-A8EEAE476335}"/>
              </a:ext>
            </a:extLst>
          </p:cNvPr>
          <p:cNvSpPr txBox="1"/>
          <p:nvPr/>
        </p:nvSpPr>
        <p:spPr>
          <a:xfrm>
            <a:off x="594360" y="392442"/>
            <a:ext cx="509306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1414"/>
                </a:solidFill>
                <a:latin typeface="Arial"/>
              </a:defRPr>
            </a:pP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Oswald" pitchFamily="2" charset="77"/>
              </a:rPr>
              <a:t>MORE THAN JUST FENCING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8C0F26-CA53-736A-0D64-D1EEBAC928DF}"/>
              </a:ext>
            </a:extLst>
          </p:cNvPr>
          <p:cNvSpPr/>
          <p:nvPr/>
        </p:nvSpPr>
        <p:spPr>
          <a:xfrm>
            <a:off x="690684" y="1722761"/>
            <a:ext cx="3396929" cy="377954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A3ED1F-1A29-5225-1C6D-187281903B36}"/>
              </a:ext>
            </a:extLst>
          </p:cNvPr>
          <p:cNvSpPr txBox="1"/>
          <p:nvPr/>
        </p:nvSpPr>
        <p:spPr>
          <a:xfrm>
            <a:off x="942073" y="2187915"/>
            <a:ext cx="114967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1414"/>
                </a:solidFill>
                <a:latin typeface="Arial"/>
              </a:defRPr>
            </a:pPr>
            <a:r>
              <a:rPr lang="en-US" sz="2400" dirty="0">
                <a:solidFill>
                  <a:srgbClr val="FCB315"/>
                </a:solidFill>
                <a:latin typeface="Oswald" pitchFamily="2" charset="77"/>
              </a:rPr>
              <a:t>Fencing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019DC0-63ED-5E22-8DF7-6060671108D2}"/>
              </a:ext>
            </a:extLst>
          </p:cNvPr>
          <p:cNvSpPr txBox="1"/>
          <p:nvPr/>
        </p:nvSpPr>
        <p:spPr>
          <a:xfrm>
            <a:off x="933222" y="2827183"/>
            <a:ext cx="267639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FCB315"/>
              </a:buClr>
              <a:buFont typeface="Arial" panose="020B0604020202020204" pitchFamily="34" charset="0"/>
              <a:buChar char="•"/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High game fence</a:t>
            </a:r>
          </a:p>
          <a:p>
            <a:pPr marL="285750" indent="-285750">
              <a:buClr>
                <a:srgbClr val="FCB315"/>
              </a:buClr>
              <a:buFont typeface="Arial" panose="020B0604020202020204" pitchFamily="34" charset="0"/>
              <a:buChar char="•"/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Agricultural &amp; livestock fence</a:t>
            </a:r>
          </a:p>
          <a:p>
            <a:pPr marL="285750" indent="-285750">
              <a:buClr>
                <a:srgbClr val="FCB315"/>
              </a:buClr>
              <a:buFont typeface="Arial" panose="020B0604020202020204" pitchFamily="34" charset="0"/>
              <a:buChar char="•"/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Horse fence</a:t>
            </a:r>
          </a:p>
          <a:p>
            <a:pPr marL="285750" indent="-285750">
              <a:buClr>
                <a:srgbClr val="FCB315"/>
              </a:buClr>
              <a:buFont typeface="Arial" panose="020B0604020202020204" pitchFamily="34" charset="0"/>
              <a:buChar char="•"/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Hog / predator solutions</a:t>
            </a:r>
          </a:p>
          <a:p>
            <a:pPr marL="285750" indent="-285750">
              <a:buClr>
                <a:srgbClr val="FCB315"/>
              </a:buClr>
              <a:buFont typeface="Arial" panose="020B0604020202020204" pitchFamily="34" charset="0"/>
              <a:buChar char="•"/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Water gaps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6A46D94-8760-0AF9-D040-7573BE8362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0413" y="6308724"/>
            <a:ext cx="5806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b="1" dirty="0">
                <a:latin typeface="Roboto Black" panose="02000000000000000000" pitchFamily="2" charset="0"/>
                <a:ea typeface="Roboto Black" panose="02000000000000000000" pitchFamily="2" charset="0"/>
              </a:rPr>
              <a:t>903-292-0525   |   TejasRanchFence.com </a:t>
            </a:r>
          </a:p>
          <a:p>
            <a:r>
              <a:rPr lang="en-US" dirty="0"/>
              <a:t>© 2026. Tejas Ranch &amp; Game Fence.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288717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07998-35BB-08FF-DCB4-AF3BFD891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ABC01EE-F863-A043-404F-D3528015E14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13097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1B3BE1A8-D7AB-93F5-A5B9-88AD5A4193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59109" y="63087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FF6DA9-008F-8B48-92A6-B652298478BF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0FE1023-AAFE-46EB-5AF1-F45FC110A7EA}"/>
              </a:ext>
            </a:extLst>
          </p:cNvPr>
          <p:cNvSpPr txBox="1"/>
          <p:nvPr/>
        </p:nvSpPr>
        <p:spPr>
          <a:xfrm>
            <a:off x="1210332" y="2035456"/>
            <a:ext cx="47449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41414"/>
                </a:solidFill>
                <a:latin typeface="Arial"/>
              </a:defRPr>
            </a:pPr>
            <a:r>
              <a:rPr lang="en-US" sz="2400" dirty="0">
                <a:solidFill>
                  <a:srgbClr val="FCB315"/>
                </a:solidFill>
                <a:latin typeface="Oswald" pitchFamily="2" charset="77"/>
              </a:rPr>
              <a:t>The buyer loves the property...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C44824-D711-D648-0626-5EE1DC3B44D1}"/>
              </a:ext>
            </a:extLst>
          </p:cNvPr>
          <p:cNvSpPr txBox="1"/>
          <p:nvPr/>
        </p:nvSpPr>
        <p:spPr>
          <a:xfrm>
            <a:off x="5043743" y="2142599"/>
            <a:ext cx="633923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but wants to know what replacing or adding fence could involve.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311718-3796-5BD4-7672-4351A60547D5}"/>
              </a:ext>
            </a:extLst>
          </p:cNvPr>
          <p:cNvSpPr txBox="1"/>
          <p:nvPr/>
        </p:nvSpPr>
        <p:spPr>
          <a:xfrm>
            <a:off x="1210333" y="3126306"/>
            <a:ext cx="433323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1414"/>
                </a:solidFill>
                <a:latin typeface="Arial"/>
              </a:defRPr>
            </a:pPr>
            <a:r>
              <a:rPr lang="en-US" sz="2400" dirty="0">
                <a:solidFill>
                  <a:srgbClr val="FCB315"/>
                </a:solidFill>
                <a:latin typeface="Oswald" pitchFamily="2" charset="77"/>
              </a:rPr>
              <a:t>The acreage is hard to visualize...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86476F0-3651-9682-64EB-902BFB157869}"/>
              </a:ext>
            </a:extLst>
          </p:cNvPr>
          <p:cNvSpPr txBox="1"/>
          <p:nvPr/>
        </p:nvSpPr>
        <p:spPr>
          <a:xfrm>
            <a:off x="5379997" y="3221502"/>
            <a:ext cx="58305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because brush, access or overgrowth is hiding its potential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11C533E-09DA-B29D-0CE1-92577013AC56}"/>
              </a:ext>
            </a:extLst>
          </p:cNvPr>
          <p:cNvCxnSpPr>
            <a:cxnSpLocks/>
          </p:cNvCxnSpPr>
          <p:nvPr/>
        </p:nvCxnSpPr>
        <p:spPr>
          <a:xfrm>
            <a:off x="1280634" y="2742044"/>
            <a:ext cx="989333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07781CD-26B8-B4D0-EE46-A7ADCDB991FD}"/>
              </a:ext>
            </a:extLst>
          </p:cNvPr>
          <p:cNvCxnSpPr>
            <a:cxnSpLocks/>
          </p:cNvCxnSpPr>
          <p:nvPr/>
        </p:nvCxnSpPr>
        <p:spPr>
          <a:xfrm>
            <a:off x="1280634" y="3856634"/>
            <a:ext cx="989333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490CD9A-A5A3-F547-D01B-CB0B83D98C7D}"/>
              </a:ext>
            </a:extLst>
          </p:cNvPr>
          <p:cNvSpPr txBox="1"/>
          <p:nvPr/>
        </p:nvSpPr>
        <p:spPr>
          <a:xfrm>
            <a:off x="6018234" y="740705"/>
            <a:ext cx="55794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These are the conversations where a quick introduction to Tejas can help your client move forward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52E407-A72A-0DFA-6769-358882B4CA2B}"/>
              </a:ext>
            </a:extLst>
          </p:cNvPr>
          <p:cNvSpPr/>
          <p:nvPr/>
        </p:nvSpPr>
        <p:spPr>
          <a:xfrm>
            <a:off x="-1" y="330578"/>
            <a:ext cx="5797297" cy="1272269"/>
          </a:xfrm>
          <a:prstGeom prst="rect">
            <a:avLst/>
          </a:prstGeom>
          <a:solidFill>
            <a:srgbClr val="FCB3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A4CA75-08C3-2720-242E-EB3C2A8C9AA1}"/>
              </a:ext>
            </a:extLst>
          </p:cNvPr>
          <p:cNvSpPr txBox="1"/>
          <p:nvPr/>
        </p:nvSpPr>
        <p:spPr>
          <a:xfrm>
            <a:off x="594360" y="375509"/>
            <a:ext cx="4971233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1414"/>
                </a:solidFill>
                <a:latin typeface="Arial"/>
              </a:defRPr>
            </a:pP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Oswald" pitchFamily="2" charset="77"/>
              </a:rPr>
              <a:t>WHEN SHOULD AN AGENT </a:t>
            </a:r>
            <a:b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Oswald" pitchFamily="2" charset="77"/>
              </a:rPr>
            </a:b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Oswald" pitchFamily="2" charset="77"/>
              </a:rPr>
              <a:t>THINK OF TEJAS?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EDDC12-0D82-E6A3-FDFA-C369DF01B792}"/>
              </a:ext>
            </a:extLst>
          </p:cNvPr>
          <p:cNvSpPr txBox="1"/>
          <p:nvPr/>
        </p:nvSpPr>
        <p:spPr>
          <a:xfrm>
            <a:off x="1173757" y="4195218"/>
            <a:ext cx="38555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1414"/>
                </a:solidFill>
                <a:latin typeface="Arial"/>
              </a:defRPr>
            </a:pPr>
            <a:r>
              <a:rPr lang="en-US" sz="2400" dirty="0">
                <a:solidFill>
                  <a:srgbClr val="FCB315"/>
                </a:solidFill>
                <a:latin typeface="Oswald" pitchFamily="2" charset="77"/>
              </a:rPr>
              <a:t>A client has a land-use goal...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0DB5A5-3417-0419-D043-03748581A114}"/>
              </a:ext>
            </a:extLst>
          </p:cNvPr>
          <p:cNvSpPr txBox="1"/>
          <p:nvPr/>
        </p:nvSpPr>
        <p:spPr>
          <a:xfrm>
            <a:off x="4860863" y="4272126"/>
            <a:ext cx="614851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grazing, wildlife, recreation, livestock or a future ranch setup.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3603800-36BA-06D1-9021-06CF412C8B25}"/>
              </a:ext>
            </a:extLst>
          </p:cNvPr>
          <p:cNvCxnSpPr>
            <a:cxnSpLocks/>
          </p:cNvCxnSpPr>
          <p:nvPr/>
        </p:nvCxnSpPr>
        <p:spPr>
          <a:xfrm>
            <a:off x="1280634" y="4868570"/>
            <a:ext cx="989333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55F41BF-8FF1-A77F-9168-1D19EC218398}"/>
              </a:ext>
            </a:extLst>
          </p:cNvPr>
          <p:cNvSpPr txBox="1"/>
          <p:nvPr/>
        </p:nvSpPr>
        <p:spPr>
          <a:xfrm>
            <a:off x="1224776" y="5226971"/>
            <a:ext cx="537038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1414"/>
                </a:solidFill>
                <a:latin typeface="Arial"/>
              </a:defRPr>
            </a:pPr>
            <a:r>
              <a:rPr lang="en-US" sz="2400" dirty="0">
                <a:solidFill>
                  <a:srgbClr val="FCB315"/>
                </a:solidFill>
                <a:latin typeface="Oswald" pitchFamily="2" charset="77"/>
              </a:rPr>
              <a:t>The property needs work before market...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A0F9EE-F598-D4A1-8BA6-C4965BD2D38D}"/>
              </a:ext>
            </a:extLst>
          </p:cNvPr>
          <p:cNvSpPr txBox="1"/>
          <p:nvPr/>
        </p:nvSpPr>
        <p:spPr>
          <a:xfrm>
            <a:off x="6401581" y="5334693"/>
            <a:ext cx="46298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clearing, trails, access, fencing repairs or </a:t>
            </a:r>
            <a:b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</a:b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other improvements.</a:t>
            </a:r>
          </a:p>
        </p:txBody>
      </p:sp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C008A347-DCD3-72EA-A1FD-A7182EB1DA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0413" y="6308724"/>
            <a:ext cx="5806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b="1" dirty="0">
                <a:latin typeface="Roboto Black" panose="02000000000000000000" pitchFamily="2" charset="0"/>
                <a:ea typeface="Roboto Black" panose="02000000000000000000" pitchFamily="2" charset="0"/>
              </a:rPr>
              <a:t>903-292-0525   |   TejasRanchFence.com </a:t>
            </a:r>
          </a:p>
          <a:p>
            <a:r>
              <a:rPr lang="en-US" dirty="0"/>
              <a:t>© 2026. Tejas Ranch &amp; Game Fence.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162335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AAE01-DBD9-05C2-CFEB-47797AD3A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5681039-F3C6-F1F1-6877-BACECB0C4D9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13097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D223FB-CEB0-468F-342E-2D865D5DEE91}"/>
              </a:ext>
            </a:extLst>
          </p:cNvPr>
          <p:cNvSpPr/>
          <p:nvPr/>
        </p:nvSpPr>
        <p:spPr>
          <a:xfrm>
            <a:off x="4238312" y="1481328"/>
            <a:ext cx="3396929" cy="42611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799158-E213-C4FA-F845-25009CEDECFA}"/>
              </a:ext>
            </a:extLst>
          </p:cNvPr>
          <p:cNvSpPr/>
          <p:nvPr/>
        </p:nvSpPr>
        <p:spPr>
          <a:xfrm>
            <a:off x="7785940" y="1468731"/>
            <a:ext cx="3396929" cy="42611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3905DDD-BD86-C721-A44F-CF40139632DC}"/>
              </a:ext>
            </a:extLst>
          </p:cNvPr>
          <p:cNvSpPr/>
          <p:nvPr/>
        </p:nvSpPr>
        <p:spPr>
          <a:xfrm>
            <a:off x="690684" y="1481329"/>
            <a:ext cx="3396929" cy="426110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8E305A-0131-B955-6BB4-68B7D620E7E3}"/>
              </a:ext>
            </a:extLst>
          </p:cNvPr>
          <p:cNvSpPr txBox="1"/>
          <p:nvPr/>
        </p:nvSpPr>
        <p:spPr>
          <a:xfrm>
            <a:off x="8384695" y="375470"/>
            <a:ext cx="34855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We can work directly with you, your client, or all together - whatever best supports the relationship.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300E7CF-E05C-066D-25C4-C121D30DA2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59109" y="63087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FF6DA9-008F-8B48-92A6-B652298478BF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88D712-E874-5BC4-5E15-C4E06D8DB80C}"/>
              </a:ext>
            </a:extLst>
          </p:cNvPr>
          <p:cNvSpPr txBox="1"/>
          <p:nvPr/>
        </p:nvSpPr>
        <p:spPr>
          <a:xfrm>
            <a:off x="857960" y="1726078"/>
            <a:ext cx="158248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1414"/>
                </a:solidFill>
                <a:latin typeface="Arial"/>
              </a:defRPr>
            </a:pPr>
            <a:r>
              <a:rPr lang="en-US" sz="2400" dirty="0">
                <a:solidFill>
                  <a:srgbClr val="FCB315"/>
                </a:solidFill>
                <a:latin typeface="Oswald" pitchFamily="2" charset="77"/>
              </a:rPr>
              <a:t>Broker-Led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FE4884-FEF4-4BD8-2850-096880D338B3}"/>
              </a:ext>
            </a:extLst>
          </p:cNvPr>
          <p:cNvSpPr txBox="1"/>
          <p:nvPr/>
        </p:nvSpPr>
        <p:spPr>
          <a:xfrm>
            <a:off x="857959" y="2408074"/>
            <a:ext cx="322965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CB315"/>
              </a:buClr>
              <a:buFont typeface="+mj-lt"/>
              <a:buAutoNum type="arabicPeriod"/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You tell us what your client wants to accomplish.</a:t>
            </a:r>
          </a:p>
          <a:p>
            <a:pPr marL="342900" indent="-342900">
              <a:buClr>
                <a:srgbClr val="FCB315"/>
              </a:buClr>
              <a:buFont typeface="+mj-lt"/>
              <a:buAutoNum type="arabicPeriod"/>
              <a:defRPr sz="1300">
                <a:solidFill>
                  <a:srgbClr val="505050"/>
                </a:solidFill>
                <a:latin typeface="Arial"/>
              </a:defRPr>
            </a:pPr>
            <a:endParaRPr lang="en-US" sz="1600" dirty="0">
              <a:solidFill>
                <a:schemeClr val="bg1"/>
              </a:solidFill>
              <a:latin typeface="Roboto ExtraLight" panose="02000000000000000000" pitchFamily="2" charset="0"/>
              <a:ea typeface="Roboto ExtraLight" panose="02000000000000000000" pitchFamily="2" charset="0"/>
            </a:endParaRPr>
          </a:p>
          <a:p>
            <a:pPr marL="342900" indent="-342900">
              <a:buClr>
                <a:srgbClr val="FCB315"/>
              </a:buClr>
              <a:buFont typeface="+mj-lt"/>
              <a:buAutoNum type="arabicPeriod"/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Tejas evaluates the project and prepares the estimate.</a:t>
            </a:r>
          </a:p>
          <a:p>
            <a:pPr marL="342900" indent="-342900">
              <a:buClr>
                <a:srgbClr val="FCB315"/>
              </a:buClr>
              <a:buFont typeface="+mj-lt"/>
              <a:buAutoNum type="arabicPeriod"/>
              <a:defRPr sz="1300">
                <a:solidFill>
                  <a:srgbClr val="505050"/>
                </a:solidFill>
                <a:latin typeface="Arial"/>
              </a:defRPr>
            </a:pPr>
            <a:endParaRPr lang="en-US" sz="1600" dirty="0">
              <a:solidFill>
                <a:schemeClr val="bg1"/>
              </a:solidFill>
              <a:latin typeface="Roboto ExtraLight" panose="02000000000000000000" pitchFamily="2" charset="0"/>
              <a:ea typeface="Roboto ExtraLight" panose="02000000000000000000" pitchFamily="2" charset="0"/>
            </a:endParaRPr>
          </a:p>
          <a:p>
            <a:pPr marL="342900" indent="-342900">
              <a:buClr>
                <a:srgbClr val="FCB315"/>
              </a:buClr>
              <a:buFont typeface="+mj-lt"/>
              <a:buAutoNum type="arabicPeriod"/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You can take the information back to your client, and when they are ready, Tejas handles the contract </a:t>
            </a:r>
            <a:b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</a:b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directly with the client </a:t>
            </a:r>
            <a:b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</a:b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while you stay involved.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7ACDF8B-1CD0-B843-C2E0-10827E272B92}"/>
              </a:ext>
            </a:extLst>
          </p:cNvPr>
          <p:cNvSpPr/>
          <p:nvPr/>
        </p:nvSpPr>
        <p:spPr>
          <a:xfrm>
            <a:off x="-1" y="330579"/>
            <a:ext cx="8086101" cy="674556"/>
          </a:xfrm>
          <a:prstGeom prst="rect">
            <a:avLst/>
          </a:prstGeom>
          <a:solidFill>
            <a:srgbClr val="FCB3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44C1BE-D6C6-7D6E-D003-EAFF1BE82772}"/>
              </a:ext>
            </a:extLst>
          </p:cNvPr>
          <p:cNvSpPr txBox="1"/>
          <p:nvPr/>
        </p:nvSpPr>
        <p:spPr>
          <a:xfrm>
            <a:off x="594360" y="375509"/>
            <a:ext cx="736131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1414"/>
                </a:solidFill>
                <a:latin typeface="Arial"/>
              </a:defRPr>
            </a:pP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Oswald" pitchFamily="2" charset="77"/>
              </a:rPr>
              <a:t>BRING TEJAS INTO THE CONVERSATION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ABD640-714A-3BA9-F178-D85E01F693B7}"/>
              </a:ext>
            </a:extLst>
          </p:cNvPr>
          <p:cNvSpPr txBox="1"/>
          <p:nvPr/>
        </p:nvSpPr>
        <p:spPr>
          <a:xfrm>
            <a:off x="4439473" y="1726077"/>
            <a:ext cx="259878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1414"/>
                </a:solidFill>
                <a:latin typeface="Arial"/>
              </a:defRPr>
            </a:pPr>
            <a:r>
              <a:rPr lang="en-US" sz="2400" dirty="0">
                <a:solidFill>
                  <a:srgbClr val="FCB315"/>
                </a:solidFill>
                <a:latin typeface="Oswald" pitchFamily="2" charset="77"/>
              </a:rPr>
              <a:t>Direct Introduction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D25925-B76B-9BB1-B757-20291B63146B}"/>
              </a:ext>
            </a:extLst>
          </p:cNvPr>
          <p:cNvSpPr txBox="1"/>
          <p:nvPr/>
        </p:nvSpPr>
        <p:spPr>
          <a:xfrm>
            <a:off x="4494674" y="2402067"/>
            <a:ext cx="2884206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CB315"/>
              </a:buClr>
              <a:buFont typeface="+mj-lt"/>
              <a:buAutoNum type="arabicPeriod"/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Introduce Tejas directly to your client.</a:t>
            </a:r>
          </a:p>
          <a:p>
            <a:pPr marL="342900" indent="-342900">
              <a:buClr>
                <a:srgbClr val="FCB315"/>
              </a:buClr>
              <a:buFont typeface="+mj-lt"/>
              <a:buAutoNum type="arabicPeriod"/>
              <a:defRPr sz="1300">
                <a:solidFill>
                  <a:srgbClr val="505050"/>
                </a:solidFill>
                <a:latin typeface="Arial"/>
              </a:defRPr>
            </a:pPr>
            <a:endParaRPr lang="en-US" sz="1600" dirty="0">
              <a:solidFill>
                <a:schemeClr val="bg1"/>
              </a:solidFill>
              <a:latin typeface="Roboto ExtraLight" panose="02000000000000000000" pitchFamily="2" charset="0"/>
              <a:ea typeface="Roboto ExtraLight" panose="02000000000000000000" pitchFamily="2" charset="0"/>
            </a:endParaRPr>
          </a:p>
          <a:p>
            <a:pPr marL="342900" indent="-342900">
              <a:buClr>
                <a:srgbClr val="FCB315"/>
              </a:buClr>
              <a:buFont typeface="+mj-lt"/>
              <a:buAutoNum type="arabicPeriod"/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We work with them on the property needs, site evaluation and estimate.</a:t>
            </a:r>
          </a:p>
          <a:p>
            <a:pPr marL="342900" indent="-342900">
              <a:buClr>
                <a:srgbClr val="FCB315"/>
              </a:buClr>
              <a:buFont typeface="+mj-lt"/>
              <a:buAutoNum type="arabicPeriod"/>
              <a:defRPr sz="1300">
                <a:solidFill>
                  <a:srgbClr val="505050"/>
                </a:solidFill>
                <a:latin typeface="Arial"/>
              </a:defRPr>
            </a:pPr>
            <a:endParaRPr lang="en-US" sz="1600" dirty="0">
              <a:solidFill>
                <a:schemeClr val="bg1"/>
              </a:solidFill>
              <a:latin typeface="Roboto ExtraLight" panose="02000000000000000000" pitchFamily="2" charset="0"/>
              <a:ea typeface="Roboto ExtraLight" panose="02000000000000000000" pitchFamily="2" charset="0"/>
            </a:endParaRPr>
          </a:p>
          <a:p>
            <a:pPr marL="342900" indent="-342900">
              <a:buClr>
                <a:srgbClr val="FCB315"/>
              </a:buClr>
              <a:buFont typeface="+mj-lt"/>
              <a:buAutoNum type="arabicPeriod"/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You remain part of the relationship and can stay involved throughout </a:t>
            </a:r>
            <a:b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</a:b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the process.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BE278E-E95C-46E7-592A-7078C493B9DD}"/>
              </a:ext>
            </a:extLst>
          </p:cNvPr>
          <p:cNvSpPr txBox="1"/>
          <p:nvPr/>
        </p:nvSpPr>
        <p:spPr>
          <a:xfrm>
            <a:off x="7955671" y="1716331"/>
            <a:ext cx="199285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1414"/>
                </a:solidFill>
                <a:latin typeface="Arial"/>
              </a:defRPr>
            </a:pPr>
            <a:r>
              <a:rPr lang="en-US" sz="2400" dirty="0">
                <a:solidFill>
                  <a:srgbClr val="FCB315"/>
                </a:solidFill>
                <a:latin typeface="Oswald" pitchFamily="2" charset="77"/>
              </a:rPr>
              <a:t>Work Together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36EACF-066D-E830-193A-47C7A2C41901}"/>
              </a:ext>
            </a:extLst>
          </p:cNvPr>
          <p:cNvSpPr txBox="1"/>
          <p:nvPr/>
        </p:nvSpPr>
        <p:spPr>
          <a:xfrm>
            <a:off x="7955671" y="2402066"/>
            <a:ext cx="297826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FCB315"/>
              </a:buClr>
              <a:buFont typeface="+mj-lt"/>
              <a:buAutoNum type="arabicPeriod"/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Broker + Client + Tejas work together from </a:t>
            </a:r>
            <a:b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</a:b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the beginning.</a:t>
            </a:r>
          </a:p>
          <a:p>
            <a:pPr marL="342900" indent="-342900">
              <a:buClr>
                <a:srgbClr val="FCB315"/>
              </a:buClr>
              <a:buFont typeface="+mj-lt"/>
              <a:buAutoNum type="arabicPeriod"/>
              <a:defRPr sz="1300">
                <a:solidFill>
                  <a:srgbClr val="505050"/>
                </a:solidFill>
                <a:latin typeface="Arial"/>
              </a:defRPr>
            </a:pPr>
            <a:endParaRPr lang="en-US" sz="1600" dirty="0">
              <a:solidFill>
                <a:schemeClr val="bg1"/>
              </a:solidFill>
              <a:latin typeface="Roboto ExtraLight" panose="02000000000000000000" pitchFamily="2" charset="0"/>
              <a:ea typeface="Roboto ExtraLight" panose="02000000000000000000" pitchFamily="2" charset="0"/>
            </a:endParaRPr>
          </a:p>
          <a:p>
            <a:pPr marL="342900" indent="-342900">
              <a:buClr>
                <a:srgbClr val="FCB315"/>
              </a:buClr>
              <a:buFont typeface="+mj-lt"/>
              <a:buAutoNum type="arabicPeriod"/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We can discuss the property's needs, options and priorities as a team - from evaluation and estimating through the decision to move forward.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C9CF6D1-D508-7E87-70A9-922A959A86B5}"/>
              </a:ext>
            </a:extLst>
          </p:cNvPr>
          <p:cNvCxnSpPr>
            <a:cxnSpLocks/>
          </p:cNvCxnSpPr>
          <p:nvPr/>
        </p:nvCxnSpPr>
        <p:spPr>
          <a:xfrm>
            <a:off x="687144" y="2224318"/>
            <a:ext cx="3400469" cy="0"/>
          </a:xfrm>
          <a:prstGeom prst="line">
            <a:avLst/>
          </a:prstGeom>
          <a:ln w="6350">
            <a:solidFill>
              <a:srgbClr val="FCB31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9B37DB9-B17E-FBA6-CA15-A9F07EEFA5F5}"/>
              </a:ext>
            </a:extLst>
          </p:cNvPr>
          <p:cNvCxnSpPr>
            <a:cxnSpLocks/>
          </p:cNvCxnSpPr>
          <p:nvPr/>
        </p:nvCxnSpPr>
        <p:spPr>
          <a:xfrm>
            <a:off x="4238312" y="2224318"/>
            <a:ext cx="3400469" cy="0"/>
          </a:xfrm>
          <a:prstGeom prst="line">
            <a:avLst/>
          </a:prstGeom>
          <a:ln w="6350">
            <a:solidFill>
              <a:srgbClr val="FCB31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A6D59EF-8E75-E7C8-6455-6B7E16BD9E81}"/>
              </a:ext>
            </a:extLst>
          </p:cNvPr>
          <p:cNvCxnSpPr>
            <a:cxnSpLocks/>
          </p:cNvCxnSpPr>
          <p:nvPr/>
        </p:nvCxnSpPr>
        <p:spPr>
          <a:xfrm>
            <a:off x="7792406" y="2224318"/>
            <a:ext cx="3400469" cy="0"/>
          </a:xfrm>
          <a:prstGeom prst="line">
            <a:avLst/>
          </a:prstGeom>
          <a:ln w="6350">
            <a:solidFill>
              <a:srgbClr val="FCB31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F2806E18-9A15-BB34-7F5F-AE5C08AD5C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0413" y="6308724"/>
            <a:ext cx="5806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b="1" dirty="0">
                <a:latin typeface="Roboto Black" panose="02000000000000000000" pitchFamily="2" charset="0"/>
                <a:ea typeface="Roboto Black" panose="02000000000000000000" pitchFamily="2" charset="0"/>
              </a:rPr>
              <a:t>903-292-0525   |   TejasRanchFence.com </a:t>
            </a:r>
          </a:p>
          <a:p>
            <a:r>
              <a:rPr lang="en-US" dirty="0"/>
              <a:t>© 2026. Tejas Ranch &amp; Game Fence.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897679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AF2F1-55C3-FE71-C538-4A3A11221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fenced in field with trees in the background&#10;&#10;Description automatically generated">
            <a:extLst>
              <a:ext uri="{FF2B5EF4-FFF2-40B4-BE49-F238E27FC236}">
                <a16:creationId xmlns:a16="http://schemas.microsoft.com/office/drawing/2014/main" id="{1C15E81D-2A32-4C10-8C00-09BA338F45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7" t="6730" b="18247"/>
          <a:stretch/>
        </p:blipFill>
        <p:spPr>
          <a:xfrm>
            <a:off x="-2" y="-1"/>
            <a:ext cx="12192001" cy="613097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C457C3C-B4D1-5045-662E-96C1F30623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130977"/>
          </a:xfrm>
          <a:prstGeom prst="rect">
            <a:avLst/>
          </a:prstGeom>
          <a:solidFill>
            <a:schemeClr val="tx1">
              <a:lumMod val="85000"/>
              <a:lumOff val="15000"/>
              <a:alpha val="80991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23C9FD-2942-1C29-D73A-3DD4E4B104EF}"/>
              </a:ext>
            </a:extLst>
          </p:cNvPr>
          <p:cNvSpPr txBox="1"/>
          <p:nvPr/>
        </p:nvSpPr>
        <p:spPr>
          <a:xfrm>
            <a:off x="6942667" y="375470"/>
            <a:ext cx="4927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A trusted contractor connection can give buyers and sellers clearer information about the property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95659B0E-94B9-6842-12CC-BA757744AC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59109" y="63087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fld id="{C1FF6DA9-008F-8B48-92A6-B652298478BF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681A953-DB36-4377-0D22-E616AB075905}"/>
              </a:ext>
            </a:extLst>
          </p:cNvPr>
          <p:cNvSpPr/>
          <p:nvPr/>
        </p:nvSpPr>
        <p:spPr>
          <a:xfrm>
            <a:off x="-1" y="330579"/>
            <a:ext cx="6776563" cy="674556"/>
          </a:xfrm>
          <a:prstGeom prst="rect">
            <a:avLst/>
          </a:prstGeom>
          <a:solidFill>
            <a:srgbClr val="FCB3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1E477F-EFE8-4BFD-90E7-CC48540DAF46}"/>
              </a:ext>
            </a:extLst>
          </p:cNvPr>
          <p:cNvSpPr txBox="1"/>
          <p:nvPr/>
        </p:nvSpPr>
        <p:spPr>
          <a:xfrm>
            <a:off x="594360" y="375509"/>
            <a:ext cx="614142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1414"/>
                </a:solidFill>
                <a:latin typeface="Arial"/>
              </a:defRPr>
            </a:pP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Oswald" pitchFamily="2" charset="77"/>
              </a:rPr>
              <a:t>HOW THIS HELPS YOUR CLIENTS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1059E0-2428-8AB4-3E0D-DDB7BC4BAB8B}"/>
              </a:ext>
            </a:extLst>
          </p:cNvPr>
          <p:cNvSpPr txBox="1"/>
          <p:nvPr/>
        </p:nvSpPr>
        <p:spPr>
          <a:xfrm>
            <a:off x="1205492" y="1477249"/>
            <a:ext cx="194636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1414"/>
                </a:solidFill>
                <a:latin typeface="Arial"/>
              </a:defRPr>
            </a:pPr>
            <a:r>
              <a:rPr lang="en-US" sz="2400" dirty="0">
                <a:solidFill>
                  <a:srgbClr val="FCB315"/>
                </a:solidFill>
                <a:latin typeface="Oswald" pitchFamily="2" charset="77"/>
              </a:rPr>
              <a:t>Clearer Vision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E4E9B5-96B9-8C00-8D56-21EBA72AB55F}"/>
              </a:ext>
            </a:extLst>
          </p:cNvPr>
          <p:cNvSpPr txBox="1"/>
          <p:nvPr/>
        </p:nvSpPr>
        <p:spPr>
          <a:xfrm>
            <a:off x="1210333" y="1934237"/>
            <a:ext cx="96673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Help buyers understand what a property could become - not just what it looks like today.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ADE2DA-A317-1F71-B521-18F7B53D817B}"/>
              </a:ext>
            </a:extLst>
          </p:cNvPr>
          <p:cNvSpPr txBox="1"/>
          <p:nvPr/>
        </p:nvSpPr>
        <p:spPr>
          <a:xfrm>
            <a:off x="1200651" y="2604639"/>
            <a:ext cx="260680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1414"/>
                </a:solidFill>
                <a:latin typeface="Arial"/>
              </a:defRPr>
            </a:pPr>
            <a:r>
              <a:rPr lang="en-US" sz="2400" dirty="0">
                <a:solidFill>
                  <a:srgbClr val="FCB315"/>
                </a:solidFill>
                <a:latin typeface="Oswald" pitchFamily="2" charset="77"/>
              </a:rPr>
              <a:t>Practical Estimates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706260-EE29-A7D0-EE83-8CEF510C1026}"/>
              </a:ext>
            </a:extLst>
          </p:cNvPr>
          <p:cNvSpPr txBox="1"/>
          <p:nvPr/>
        </p:nvSpPr>
        <p:spPr>
          <a:xfrm>
            <a:off x="1218939" y="3060461"/>
            <a:ext cx="96673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Give clients real information about project scope and investment during decision-making.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EAF9FD-A8A5-65DF-8A5F-E26FECEF19EB}"/>
              </a:ext>
            </a:extLst>
          </p:cNvPr>
          <p:cNvSpPr txBox="1"/>
          <p:nvPr/>
        </p:nvSpPr>
        <p:spPr>
          <a:xfrm>
            <a:off x="1199316" y="3759195"/>
            <a:ext cx="215956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1414"/>
                </a:solidFill>
                <a:latin typeface="Arial"/>
              </a:defRPr>
            </a:pPr>
            <a:r>
              <a:rPr lang="en-US" sz="2400" dirty="0">
                <a:solidFill>
                  <a:srgbClr val="FCB315"/>
                </a:solidFill>
                <a:latin typeface="Oswald" pitchFamily="2" charset="77"/>
              </a:rPr>
              <a:t>One Connection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FA7418-35EC-C2E7-BA52-3440410500F4}"/>
              </a:ext>
            </a:extLst>
          </p:cNvPr>
          <p:cNvSpPr txBox="1"/>
          <p:nvPr/>
        </p:nvSpPr>
        <p:spPr>
          <a:xfrm>
            <a:off x="1228621" y="4209028"/>
            <a:ext cx="96673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A resource for fencing, clearing, access and multiple land-improvement needs.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E329840-2D4E-0FDA-62AB-6D44C2A85028}"/>
              </a:ext>
            </a:extLst>
          </p:cNvPr>
          <p:cNvCxnSpPr>
            <a:cxnSpLocks/>
          </p:cNvCxnSpPr>
          <p:nvPr/>
        </p:nvCxnSpPr>
        <p:spPr>
          <a:xfrm>
            <a:off x="1283706" y="2465507"/>
            <a:ext cx="9899478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BE50118-9567-C76C-5944-BCFE9F9A2FFF}"/>
              </a:ext>
            </a:extLst>
          </p:cNvPr>
          <p:cNvCxnSpPr>
            <a:cxnSpLocks/>
          </p:cNvCxnSpPr>
          <p:nvPr/>
        </p:nvCxnSpPr>
        <p:spPr>
          <a:xfrm>
            <a:off x="1280634" y="3610987"/>
            <a:ext cx="990255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66E00C5-D123-1B6E-EF48-6B7FD8C2C425}"/>
              </a:ext>
            </a:extLst>
          </p:cNvPr>
          <p:cNvCxnSpPr>
            <a:cxnSpLocks/>
          </p:cNvCxnSpPr>
          <p:nvPr/>
        </p:nvCxnSpPr>
        <p:spPr>
          <a:xfrm>
            <a:off x="1280634" y="4715632"/>
            <a:ext cx="990255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6E91936-4907-B090-996C-D2F2887AB0D5}"/>
              </a:ext>
            </a:extLst>
          </p:cNvPr>
          <p:cNvSpPr txBox="1"/>
          <p:nvPr/>
        </p:nvSpPr>
        <p:spPr>
          <a:xfrm>
            <a:off x="1199952" y="4872998"/>
            <a:ext cx="249619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1414"/>
                </a:solidFill>
                <a:latin typeface="Arial"/>
              </a:defRPr>
            </a:pPr>
            <a:r>
              <a:rPr lang="en-US" sz="2400" dirty="0">
                <a:solidFill>
                  <a:srgbClr val="FCB315"/>
                </a:solidFill>
                <a:latin typeface="Oswald" pitchFamily="2" charset="77"/>
              </a:rPr>
              <a:t>Confident Referral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FFD207-589F-6F6F-3C6D-C9758C96EF5C}"/>
              </a:ext>
            </a:extLst>
          </p:cNvPr>
          <p:cNvSpPr txBox="1"/>
          <p:nvPr/>
        </p:nvSpPr>
        <p:spPr>
          <a:xfrm>
            <a:off x="1210786" y="5304516"/>
            <a:ext cx="100503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505050"/>
                </a:solidFill>
                <a:latin typeface="Arial"/>
              </a:defRPr>
            </a:pPr>
            <a:r>
              <a:rPr lang="en-US" sz="16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Connect clients with a professional team that can evaluate the property and communicate the next steps.</a:t>
            </a:r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39CEA03D-A24D-CB5A-103C-CCBE480789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0413" y="6308724"/>
            <a:ext cx="5806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b="1" dirty="0">
                <a:latin typeface="Roboto Black" panose="02000000000000000000" pitchFamily="2" charset="0"/>
                <a:ea typeface="Roboto Black" panose="02000000000000000000" pitchFamily="2" charset="0"/>
              </a:rPr>
              <a:t>903-292-0525   |   TejasRanchFence.com </a:t>
            </a:r>
          </a:p>
          <a:p>
            <a:r>
              <a:rPr lang="en-US" dirty="0"/>
              <a:t>© 2026. Tejas Ranch &amp; Game Fence.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366587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E7E36-AB82-59F5-0EB5-A6AA85183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surface with cracks&#10;&#10;Description automatically generated">
            <a:extLst>
              <a:ext uri="{FF2B5EF4-FFF2-40B4-BE49-F238E27FC236}">
                <a16:creationId xmlns:a16="http://schemas.microsoft.com/office/drawing/2014/main" id="{AC8A143A-B190-C65D-A7E7-87B026FC45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86" b="6418"/>
          <a:stretch/>
        </p:blipFill>
        <p:spPr>
          <a:xfrm>
            <a:off x="0" y="0"/>
            <a:ext cx="12192000" cy="6885024"/>
          </a:xfrm>
          <a:prstGeom prst="rect">
            <a:avLst/>
          </a:prstGeom>
        </p:spPr>
      </p:pic>
      <p:pic>
        <p:nvPicPr>
          <p:cNvPr id="9" name="Picture 8" descr="A yellow and black logo&#10;&#10;Description automatically generated">
            <a:extLst>
              <a:ext uri="{FF2B5EF4-FFF2-40B4-BE49-F238E27FC236}">
                <a16:creationId xmlns:a16="http://schemas.microsoft.com/office/drawing/2014/main" id="{3CEDD2AF-2983-9D15-CD90-89DFE36B3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19" y="1247482"/>
            <a:ext cx="3440961" cy="15563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6C6BF5-A2F5-3D9E-F838-C01015BD75A1}"/>
              </a:ext>
            </a:extLst>
          </p:cNvPr>
          <p:cNvSpPr txBox="1"/>
          <p:nvPr/>
        </p:nvSpPr>
        <p:spPr>
          <a:xfrm>
            <a:off x="3150333" y="3113236"/>
            <a:ext cx="592181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Arial"/>
              </a:defRPr>
            </a:pPr>
            <a:r>
              <a:rPr dirty="0">
                <a:latin typeface="Oswald" pitchFamily="2" charset="77"/>
              </a:rPr>
              <a:t>LET TEJAS BE PART OF YOUR TEAM.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2C0CFD-B74E-1791-80E5-CB83D8C82F3D}"/>
              </a:ext>
            </a:extLst>
          </p:cNvPr>
          <p:cNvSpPr txBox="1"/>
          <p:nvPr/>
        </p:nvSpPr>
        <p:spPr>
          <a:xfrm>
            <a:off x="1100288" y="3825376"/>
            <a:ext cx="10017028" cy="797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>
                <a:solidFill>
                  <a:srgbClr val="F4AE16"/>
                </a:solidFill>
                <a:latin typeface="Arial"/>
              </a:defRPr>
            </a:pPr>
            <a:r>
              <a:rPr sz="2000" dirty="0">
                <a:solidFill>
                  <a:schemeClr val="bg1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Whether you want to make an introduction or work with us throughout the process,</a:t>
            </a:r>
          </a:p>
          <a:p>
            <a:pPr algn="ctr">
              <a:spcBef>
                <a:spcPts val="700"/>
              </a:spcBef>
              <a:defRPr sz="2200" b="1">
                <a:solidFill>
                  <a:srgbClr val="FFFFFF"/>
                </a:solidFill>
                <a:latin typeface="Arial"/>
              </a:defRPr>
            </a:pPr>
            <a:r>
              <a:rPr sz="2000" dirty="0">
                <a:solidFill>
                  <a:srgbClr val="FCB315"/>
                </a:solidFill>
                <a:latin typeface="Roboto ExtraLight" panose="02000000000000000000" pitchFamily="2" charset="0"/>
                <a:ea typeface="Roboto ExtraLight" panose="02000000000000000000" pitchFamily="2" charset="0"/>
              </a:rPr>
              <a:t>we're here to help you serve your client.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76AC17-BD25-1C2F-C432-7C5BB8338E57}"/>
              </a:ext>
            </a:extLst>
          </p:cNvPr>
          <p:cNvSpPr txBox="1"/>
          <p:nvPr/>
        </p:nvSpPr>
        <p:spPr>
          <a:xfrm>
            <a:off x="410258" y="5796576"/>
            <a:ext cx="4679486" cy="7360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FFFFFF"/>
                </a:solidFill>
                <a:latin typeface="Arial"/>
              </a:defRPr>
            </a:pPr>
            <a:r>
              <a:rPr dirty="0">
                <a:solidFill>
                  <a:srgbClr val="FCB315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Jessica Bass</a:t>
            </a:r>
            <a:r>
              <a:rPr lang="en-US" dirty="0">
                <a:solidFill>
                  <a:srgbClr val="FCB315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| </a:t>
            </a:r>
            <a:r>
              <a:rPr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Client Relations Manager</a:t>
            </a:r>
          </a:p>
          <a:p>
            <a:pPr>
              <a:spcBef>
                <a:spcPts val="700"/>
              </a:spcBef>
              <a:defRPr sz="1700">
                <a:solidFill>
                  <a:srgbClr val="F4AE16"/>
                </a:solidFill>
                <a:latin typeface="Arial"/>
              </a:defRPr>
            </a:pPr>
            <a:r>
              <a:rPr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903-292-0525  </a:t>
            </a:r>
            <a:r>
              <a:rPr lang="en-US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|</a:t>
            </a:r>
            <a:r>
              <a:rPr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 TejasRanchFence.com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32543A-DF29-B29A-D2DB-AAE4C86B1D16}"/>
              </a:ext>
            </a:extLst>
          </p:cNvPr>
          <p:cNvSpPr txBox="1"/>
          <p:nvPr/>
        </p:nvSpPr>
        <p:spPr>
          <a:xfrm>
            <a:off x="10073341" y="5796576"/>
            <a:ext cx="1601721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200" b="1">
                <a:solidFill>
                  <a:srgbClr val="FFFFFF"/>
                </a:solidFill>
                <a:latin typeface="Arial"/>
              </a:defRPr>
            </a:pPr>
            <a:r>
              <a:rPr dirty="0">
                <a:solidFill>
                  <a:srgbClr val="FCB315"/>
                </a:solidFill>
                <a:latin typeface="Oswald" pitchFamily="2" charset="77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676047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1136</TotalTime>
  <Words>690</Words>
  <Application>Microsoft Macintosh PowerPoint</Application>
  <PresentationFormat>Widescreen</PresentationFormat>
  <Paragraphs>91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Aptos</vt:lpstr>
      <vt:lpstr>Arial</vt:lpstr>
      <vt:lpstr>Calibri</vt:lpstr>
      <vt:lpstr>Oswald</vt:lpstr>
      <vt:lpstr>Roboto Black</vt:lpstr>
      <vt:lpstr>Roboto ExtraLight</vt:lpstr>
      <vt:lpstr>Roboto Light</vt:lpstr>
      <vt:lpstr>Roboto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Grace Reilly</cp:lastModifiedBy>
  <cp:revision>10</cp:revision>
  <dcterms:created xsi:type="dcterms:W3CDTF">2013-01-27T09:14:16Z</dcterms:created>
  <dcterms:modified xsi:type="dcterms:W3CDTF">2026-09-25T13:23:22Z</dcterms:modified>
  <cp:category/>
</cp:coreProperties>
</file>